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0287000" cx="18288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aleway SemiBold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Raleway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Medium-bold.fntdata"/><Relationship Id="rId47" Type="http://schemas.openxmlformats.org/officeDocument/2006/relationships/font" Target="fonts/RalewayMedium-regular.fntdata"/><Relationship Id="rId49" Type="http://schemas.openxmlformats.org/officeDocument/2006/relationships/font" Target="fonts/Raleway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alewaySemiBold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PlayfairDisplay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layfairDisplay-italic.fntdata"/><Relationship Id="rId36" Type="http://schemas.openxmlformats.org/officeDocument/2006/relationships/font" Target="fonts/PlayfairDisplay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PlayfairDispla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alewaySemiBold-bold.fntdata"/><Relationship Id="rId27" Type="http://schemas.openxmlformats.org/officeDocument/2006/relationships/font" Target="fonts/RalewaySemiBold-regular.fntdata"/><Relationship Id="rId29" Type="http://schemas.openxmlformats.org/officeDocument/2006/relationships/font" Target="fonts/RalewaySemiBold-italic.fntdata"/><Relationship Id="rId50" Type="http://schemas.openxmlformats.org/officeDocument/2006/relationships/font" Target="fonts/Raleway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8ebc1e1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8ebc1e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afe17d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3bafe17d31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11b74c7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2711b74c7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8ebc1e1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3b8ebc1e18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ef06da7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31ef06da77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142ab6f7f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27142ab6f7f_0_7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cb2bc31b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0cb2bc31b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11b74c7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711b74c7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11b74c7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711b74c70e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142ab6f7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7142ab6f7f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142ab6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7142ab6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b3f380d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1b3f380d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11d1f89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711d1f893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b3f380d4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31b3f380d4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6992f33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a26992f33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26992f338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a26992f33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hasCustomPrompt="1" type="title"/>
          </p:nvPr>
        </p:nvSpPr>
        <p:spPr>
          <a:xfrm>
            <a:off x="1335000" y="2974250"/>
            <a:ext cx="15618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1371600" y="6104250"/>
            <a:ext cx="15618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6BFA5"/>
              </a:buClr>
              <a:buSzPts val="2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2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hasCustomPrompt="1" type="title"/>
          </p:nvPr>
        </p:nvSpPr>
        <p:spPr>
          <a:xfrm>
            <a:off x="1335000" y="2974250"/>
            <a:ext cx="15618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1600" y="6104250"/>
            <a:ext cx="15618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6BFA5"/>
              </a:buClr>
              <a:buSzPts val="2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 title="qdrant_masoo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3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Provisioning a Distributed Qdrant Instance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52" name="Google Shape;352;p38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53" name="Google Shape;353;p38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6" name="Google Shape;356;p38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38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58" name="Google Shape;358;p38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9" name="Google Shape;35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38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1" name="Google Shape;36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8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3" name="Google Shape;36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" name="Google Shape;364;p38" title="distribut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6813" y="1338000"/>
            <a:ext cx="7014556" cy="86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TLS Certification and Secret Generation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71" name="Google Shape;371;p39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72" name="Google Shape;372;p39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4" name="Google Shape;374;p39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76" name="Google Shape;376;p39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7" name="Google Shape;37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9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9" name="Google Shape;37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9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1" name="Google Shape;38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39" title="ca-gener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32345"/>
            <a:ext cx="17969700" cy="724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Sample YAML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8" name="Google Shape;388;p40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89" name="Google Shape;389;p40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90" name="Google Shape;390;p40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0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" name="Google Shape;392;p40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94" name="Google Shape;394;p40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5" name="Google Shape;39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0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7" name="Google Shape;39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0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9" name="Google Shape;39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40" title="ca-issu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300" y="2215120"/>
            <a:ext cx="7391400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Sample YAML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6" name="Google Shape;406;p41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07" name="Google Shape;407;p41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08" name="Google Shape;408;p41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0" name="Google Shape;410;p41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41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412" name="Google Shape;412;p41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3" name="Google Shape;41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1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5" name="Google Shape;41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1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7" name="Google Shape;41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" name="Google Shape;418;p41" title="standalone-tl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88" y="1338000"/>
            <a:ext cx="5960026" cy="8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Upcoming Features</a:t>
            </a:r>
            <a:endParaRPr b="1" sz="4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24" name="Google Shape;424;p42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25" name="Google Shape;425;p42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26" name="Google Shape;426;p42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8" name="Google Shape;428;p42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430" name="Google Shape;430;p42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1" name="Google Shape;43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2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3" name="Google Shape;433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42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5" name="Google Shape;43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2"/>
          <p:cNvSpPr/>
          <p:nvPr/>
        </p:nvSpPr>
        <p:spPr>
          <a:xfrm>
            <a:off x="3781000" y="3471319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Backup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3781000" y="1471793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Monitoring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3780900" y="5470844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Ops Request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3781000" y="7384207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New Versions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/>
          <p:nvPr/>
        </p:nvSpPr>
        <p:spPr>
          <a:xfrm>
            <a:off x="0" y="4226407"/>
            <a:ext cx="18288000" cy="25962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5" name="Google Shape;4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63" y="2979514"/>
            <a:ext cx="4980675" cy="5089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3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47" name="Google Shape;447;p43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48" name="Google Shape;448;p43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43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43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452" name="Google Shape;452;p43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3" name="Google Shape;45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3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5" name="Google Shape;455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43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/>
          <p:nvPr/>
        </p:nvSpPr>
        <p:spPr>
          <a:xfrm rot="-5400000">
            <a:off x="-2906700" y="2903250"/>
            <a:ext cx="10293900" cy="44805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246761" y="4470650"/>
            <a:ext cx="3848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b="1" i="0" sz="6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64" name="Google Shape;464;p44"/>
          <p:cNvGrpSpPr/>
          <p:nvPr/>
        </p:nvGrpSpPr>
        <p:grpSpPr>
          <a:xfrm>
            <a:off x="5707996" y="3814690"/>
            <a:ext cx="11596408" cy="2657619"/>
            <a:chOff x="5707996" y="3814690"/>
            <a:chExt cx="11596408" cy="2657619"/>
          </a:xfrm>
        </p:grpSpPr>
        <p:grpSp>
          <p:nvGrpSpPr>
            <p:cNvPr id="465" name="Google Shape;465;p44"/>
            <p:cNvGrpSpPr/>
            <p:nvPr/>
          </p:nvGrpSpPr>
          <p:grpSpPr>
            <a:xfrm>
              <a:off x="5784215" y="5480715"/>
              <a:ext cx="5396339" cy="987552"/>
              <a:chOff x="3737836" y="6207272"/>
              <a:chExt cx="5396339" cy="987552"/>
            </a:xfrm>
          </p:grpSpPr>
          <p:sp>
            <p:nvSpPr>
              <p:cNvPr id="466" name="Google Shape;466;p44"/>
              <p:cNvSpPr txBox="1"/>
              <p:nvPr/>
            </p:nvSpPr>
            <p:spPr>
              <a:xfrm>
                <a:off x="4801575" y="6393272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kubedb.com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67" name="Google Shape;467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37836" y="6207272"/>
                <a:ext cx="987552" cy="98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8" name="Google Shape;468;p44"/>
            <p:cNvGrpSpPr/>
            <p:nvPr/>
          </p:nvGrpSpPr>
          <p:grpSpPr>
            <a:xfrm>
              <a:off x="5707996" y="3814690"/>
              <a:ext cx="5262558" cy="987402"/>
              <a:chOff x="3661617" y="4541247"/>
              <a:chExt cx="5262558" cy="987402"/>
            </a:xfrm>
          </p:grpSpPr>
          <p:sp>
            <p:nvSpPr>
              <p:cNvPr id="469" name="Google Shape;469;p44"/>
              <p:cNvSpPr txBox="1"/>
              <p:nvPr/>
            </p:nvSpPr>
            <p:spPr>
              <a:xfrm>
                <a:off x="4591575" y="4727147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hello@appscode.com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70" name="Google Shape;470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661617" y="4541247"/>
                <a:ext cx="987351" cy="987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1" name="Google Shape;471;p44"/>
            <p:cNvGrpSpPr/>
            <p:nvPr/>
          </p:nvGrpSpPr>
          <p:grpSpPr>
            <a:xfrm>
              <a:off x="12042854" y="5384468"/>
              <a:ext cx="5261550" cy="1087841"/>
              <a:chOff x="9996475" y="6111025"/>
              <a:chExt cx="5261550" cy="1087841"/>
            </a:xfrm>
          </p:grpSpPr>
          <p:sp>
            <p:nvSpPr>
              <p:cNvPr id="472" name="Google Shape;472;p44"/>
              <p:cNvSpPr txBox="1"/>
              <p:nvPr/>
            </p:nvSpPr>
            <p:spPr>
              <a:xfrm>
                <a:off x="10925425" y="6393272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github.com/kubedb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73" name="Google Shape;473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996475" y="6111025"/>
                <a:ext cx="987351" cy="1087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4" name="Google Shape;474;p44"/>
            <p:cNvGrpSpPr/>
            <p:nvPr/>
          </p:nvGrpSpPr>
          <p:grpSpPr>
            <a:xfrm>
              <a:off x="12113375" y="3908191"/>
              <a:ext cx="5038629" cy="800399"/>
              <a:chOff x="12113375" y="3908191"/>
              <a:chExt cx="5038629" cy="800399"/>
            </a:xfrm>
          </p:grpSpPr>
          <p:sp>
            <p:nvSpPr>
              <p:cNvPr id="475" name="Google Shape;475;p44"/>
              <p:cNvSpPr txBox="1"/>
              <p:nvPr/>
            </p:nvSpPr>
            <p:spPr>
              <a:xfrm>
                <a:off x="12819404" y="4000591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@</a:t>
                </a: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KubeDB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76" name="Google Shape;476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113375" y="3908191"/>
                <a:ext cx="783198" cy="800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7" name="Google Shape;477;p44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78" name="Google Shape;478;p44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79" name="Google Shape;479;p44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4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" name="Google Shape;481;p44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4436219" y="2178481"/>
            <a:ext cx="9567950" cy="1360200"/>
            <a:chOff x="4436219" y="2545349"/>
            <a:chExt cx="9567950" cy="1360200"/>
          </a:xfrm>
        </p:grpSpPr>
        <p:sp>
          <p:nvSpPr>
            <p:cNvPr id="180" name="Google Shape;180;p30"/>
            <p:cNvSpPr/>
            <p:nvPr/>
          </p:nvSpPr>
          <p:spPr>
            <a:xfrm>
              <a:off x="4988269" y="277492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Raleway"/>
                  <a:ea typeface="Raleway"/>
                  <a:cs typeface="Raleway"/>
                  <a:sym typeface="Raleway"/>
                </a:rPr>
                <a:t>What is Qdrant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2614832">
              <a:off x="4645428" y="2744296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2" name="Google Shape;182;p30"/>
          <p:cNvGrpSpPr/>
          <p:nvPr/>
        </p:nvGrpSpPr>
        <p:grpSpPr>
          <a:xfrm>
            <a:off x="4436219" y="3283756"/>
            <a:ext cx="9567950" cy="1360200"/>
            <a:chOff x="4436219" y="3574425"/>
            <a:chExt cx="9567950" cy="1360200"/>
          </a:xfrm>
        </p:grpSpPr>
        <p:sp>
          <p:nvSpPr>
            <p:cNvPr id="183" name="Google Shape;183;p30"/>
            <p:cNvSpPr/>
            <p:nvPr/>
          </p:nvSpPr>
          <p:spPr>
            <a:xfrm>
              <a:off x="4988269" y="3803999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Key Features</a:t>
              </a: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of Qdrant</a:t>
              </a:r>
              <a:endParaRPr sz="2500"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2614832">
              <a:off x="4645428" y="3773371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30"/>
          <p:cNvGrpSpPr/>
          <p:nvPr/>
        </p:nvGrpSpPr>
        <p:grpSpPr>
          <a:xfrm>
            <a:off x="4436219" y="4384970"/>
            <a:ext cx="9567950" cy="1360200"/>
            <a:chOff x="4436219" y="4603500"/>
            <a:chExt cx="9567950" cy="1360200"/>
          </a:xfrm>
        </p:grpSpPr>
        <p:sp>
          <p:nvSpPr>
            <p:cNvPr id="186" name="Google Shape;186;p30"/>
            <p:cNvSpPr/>
            <p:nvPr/>
          </p:nvSpPr>
          <p:spPr>
            <a:xfrm>
              <a:off x="4988269" y="483307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Provision Qdrant using KubeDB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2614832">
              <a:off x="4645428" y="4802447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4436219" y="5494307"/>
            <a:ext cx="9567950" cy="1360200"/>
            <a:chOff x="4436219" y="5632575"/>
            <a:chExt cx="9567950" cy="1360200"/>
          </a:xfrm>
        </p:grpSpPr>
        <p:sp>
          <p:nvSpPr>
            <p:cNvPr id="189" name="Google Shape;189;p30"/>
            <p:cNvSpPr/>
            <p:nvPr/>
          </p:nvSpPr>
          <p:spPr>
            <a:xfrm>
              <a:off x="4988269" y="5862149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Live Demo</a:t>
              </a:r>
              <a:endParaRPr b="1" sz="2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2614832">
              <a:off x="4645428" y="5831522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0"/>
          <p:cNvGrpSpPr/>
          <p:nvPr/>
        </p:nvGrpSpPr>
        <p:grpSpPr>
          <a:xfrm>
            <a:off x="4436219" y="6612193"/>
            <a:ext cx="9567950" cy="1360200"/>
            <a:chOff x="4436219" y="6661651"/>
            <a:chExt cx="9567950" cy="1360200"/>
          </a:xfrm>
        </p:grpSpPr>
        <p:sp>
          <p:nvSpPr>
            <p:cNvPr id="192" name="Google Shape;192;p30"/>
            <p:cNvSpPr/>
            <p:nvPr/>
          </p:nvSpPr>
          <p:spPr>
            <a:xfrm>
              <a:off x="4988269" y="689122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Q&amp;A Session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2614832">
              <a:off x="4645428" y="6860597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0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195" name="Google Shape;195;p30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196" name="Google Shape;196;p30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30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30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00" name="Google Shape;200;p30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1" name="Google Shape;20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0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3" name="Google Shape;20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0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5" name="Google Shape;20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Qdrant Key Features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1" name="Google Shape;211;p31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12" name="Google Shape;212;p31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13" name="Google Shape;213;p31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5" name="Google Shape;215;p31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1"/>
          <p:cNvSpPr/>
          <p:nvPr/>
        </p:nvSpPr>
        <p:spPr>
          <a:xfrm>
            <a:off x="9709213" y="1885000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Enables fast vector similarity search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9709284" y="3732479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Rust-based for performance and safety 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9709284" y="281011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Distributed, Highly Available, and Scalable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9709284" y="4669148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HNSW indexing ensures low-latency retrieval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9709213" y="560581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Advanced quantization reduces memory usage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9700850" y="6538571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Wide integrations with embeddings frameworks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9709287" y="7489314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Rich payload filtering and querying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9709295" y="842482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Efficient sparse vector support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4" name="Google Shape;224;p31"/>
          <p:cNvGrpSpPr/>
          <p:nvPr/>
        </p:nvGrpSpPr>
        <p:grpSpPr>
          <a:xfrm>
            <a:off x="11907716" y="9766560"/>
            <a:ext cx="6028826" cy="519845"/>
            <a:chOff x="13436327" y="9732290"/>
            <a:chExt cx="4846713" cy="534600"/>
          </a:xfrm>
        </p:grpSpPr>
        <p:sp>
          <p:nvSpPr>
            <p:cNvPr id="225" name="Google Shape;225;p31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6" name="Google Shape;22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1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8" name="Google Shape;22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1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0" name="Google Shape;23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31" title="logo_with_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725" y="4089627"/>
            <a:ext cx="7917950" cy="2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 flipH="1">
            <a:off x="3599607" y="2237752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Advanced semantic and multimodal search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2"/>
          <p:cNvSpPr/>
          <p:nvPr/>
        </p:nvSpPr>
        <p:spPr>
          <a:xfrm flipH="1">
            <a:off x="3599604" y="3604104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Personalized recommendation systems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2"/>
          <p:cNvSpPr/>
          <p:nvPr/>
        </p:nvSpPr>
        <p:spPr>
          <a:xfrm flipH="1">
            <a:off x="3609675" y="4970456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Retrieval-Augmented Generation (RAG)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32"/>
          <p:cNvSpPr/>
          <p:nvPr/>
        </p:nvSpPr>
        <p:spPr>
          <a:xfrm flipH="1">
            <a:off x="3609672" y="7717732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AI agents and autonomous systems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Qdrant </a:t>
            </a: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1" name="Google Shape;241;p32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42" name="Google Shape;242;p32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43" name="Google Shape;243;p32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" name="Google Shape;245;p32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32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47" name="Google Shape;247;p32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2" name="Google Shape;25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2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agents and autonomous systems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flipH="1">
            <a:off x="3599599" y="6366026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Data analysis and anomaly detection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KubeDB offers for Qdrant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61" name="Google Shape;261;p33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62" name="Google Shape;262;p33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33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66" name="Google Shape;266;p33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7" name="Google Shape;26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3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9" name="Google Shape;269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3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1" name="Google Shape;27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3"/>
          <p:cNvSpPr txBox="1"/>
          <p:nvPr/>
        </p:nvSpPr>
        <p:spPr>
          <a:xfrm>
            <a:off x="2019975" y="3073100"/>
            <a:ext cx="15066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Simplify provisioning Qdrant on Kubernetes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Multiple mode support: Distributed mode &amp; Standalone mode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Continuously running, customizable health checker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Medium"/>
              <a:buChar char="➢"/>
            </a:pPr>
            <a:r>
              <a:rPr lang="en-US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 configuration support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Medium"/>
              <a:buChar char="➢"/>
            </a:pPr>
            <a:r>
              <a:rPr lang="en-US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Secure authentication using Kubernetes Secrets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Ensure TLS secured connectivity among replicas and external clients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Support for production ready versions: 1.16.2, 1.15.4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Provision Qdrant Using KubeDB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8" name="Google Shape;278;p34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79" name="Google Shape;279;p34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80" name="Google Shape;280;p34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" name="Google Shape;282;p34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5" name="Google Shape;28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4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7" name="Google Shape;28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4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9" name="Google Shape;28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p34" title="provision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338" y="1490400"/>
            <a:ext cx="10930393" cy="80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TLS Configuration Using KubeDB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97" name="Google Shape;297;p35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98" name="Google Shape;298;p35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" name="Google Shape;300;p35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02" name="Google Shape;302;p35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3" name="Google Shape;30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5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5" name="Google Shape;30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5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7" name="Google Shape;307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35" title="tl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5942" y="2224878"/>
            <a:ext cx="12036300" cy="5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0" y="4226407"/>
            <a:ext cx="18288000" cy="25962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 Demo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4" name="Google Shape;314;p36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15" name="Google Shape;315;p36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16" name="Google Shape;316;p36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6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8" name="Google Shape;318;p36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7733" r="8387" t="0"/>
          <a:stretch/>
        </p:blipFill>
        <p:spPr>
          <a:xfrm>
            <a:off x="6557600" y="1691050"/>
            <a:ext cx="5172800" cy="30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6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21" name="Google Shape;321;p36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2" name="Google Shape;32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6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4" name="Google Shape;32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6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6" name="Google Shape;32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 rot="-5400000">
            <a:off x="-2909400" y="2909550"/>
            <a:ext cx="10300500" cy="44817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438150" y="4743300"/>
            <a:ext cx="360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KubeDB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Installation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4" name="Google Shape;334;p37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35" name="Google Shape;335;p37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36" name="Google Shape;336;p37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37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1" name="Google Shape;34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7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3" name="Google Shape;34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7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37" title="kubedb-install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60007"/>
            <a:ext cx="13501497" cy="422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4A4CA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